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5"/>
  </p:notesMasterIdLst>
  <p:sldIdLst>
    <p:sldId id="613" r:id="rId2"/>
    <p:sldId id="537" r:id="rId3"/>
    <p:sldId id="610" r:id="rId4"/>
    <p:sldId id="616" r:id="rId5"/>
    <p:sldId id="604" r:id="rId6"/>
    <p:sldId id="661" r:id="rId7"/>
    <p:sldId id="634" r:id="rId8"/>
    <p:sldId id="615" r:id="rId9"/>
    <p:sldId id="617" r:id="rId10"/>
    <p:sldId id="618" r:id="rId11"/>
    <p:sldId id="607" r:id="rId12"/>
    <p:sldId id="649" r:id="rId13"/>
    <p:sldId id="650" r:id="rId14"/>
    <p:sldId id="651" r:id="rId15"/>
    <p:sldId id="619" r:id="rId16"/>
    <p:sldId id="600" r:id="rId17"/>
    <p:sldId id="631" r:id="rId18"/>
    <p:sldId id="626" r:id="rId19"/>
    <p:sldId id="652" r:id="rId20"/>
    <p:sldId id="632" r:id="rId21"/>
    <p:sldId id="633" r:id="rId22"/>
    <p:sldId id="630" r:id="rId23"/>
    <p:sldId id="655" r:id="rId24"/>
    <p:sldId id="663" r:id="rId25"/>
    <p:sldId id="654" r:id="rId26"/>
    <p:sldId id="665" r:id="rId27"/>
    <p:sldId id="666" r:id="rId28"/>
    <p:sldId id="667" r:id="rId29"/>
    <p:sldId id="656" r:id="rId30"/>
    <p:sldId id="627" r:id="rId31"/>
    <p:sldId id="622" r:id="rId32"/>
    <p:sldId id="623" r:id="rId33"/>
    <p:sldId id="624" r:id="rId34"/>
    <p:sldId id="657" r:id="rId35"/>
    <p:sldId id="658" r:id="rId36"/>
    <p:sldId id="673" r:id="rId37"/>
    <p:sldId id="659" r:id="rId38"/>
    <p:sldId id="670" r:id="rId39"/>
    <p:sldId id="660" r:id="rId40"/>
    <p:sldId id="646" r:id="rId41"/>
    <p:sldId id="625" r:id="rId42"/>
    <p:sldId id="671" r:id="rId43"/>
    <p:sldId id="672" r:id="rId44"/>
    <p:sldId id="636" r:id="rId45"/>
    <p:sldId id="637" r:id="rId46"/>
    <p:sldId id="638" r:id="rId47"/>
    <p:sldId id="639" r:id="rId48"/>
    <p:sldId id="640" r:id="rId49"/>
    <p:sldId id="642" r:id="rId50"/>
    <p:sldId id="643" r:id="rId51"/>
    <p:sldId id="644" r:id="rId52"/>
    <p:sldId id="645" r:id="rId53"/>
    <p:sldId id="647" r:id="rId54"/>
    <p:sldId id="662" r:id="rId55"/>
    <p:sldId id="648" r:id="rId56"/>
    <p:sldId id="628" r:id="rId57"/>
    <p:sldId id="668" r:id="rId58"/>
    <p:sldId id="621" r:id="rId59"/>
    <p:sldId id="620" r:id="rId60"/>
    <p:sldId id="608" r:id="rId61"/>
    <p:sldId id="669" r:id="rId62"/>
    <p:sldId id="598" r:id="rId63"/>
    <p:sldId id="612" r:id="rId64"/>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613"/>
            <p14:sldId id="537"/>
            <p14:sldId id="610"/>
            <p14:sldId id="616"/>
          </p14:sldIdLst>
        </p14:section>
        <p14:section name="Purpose and Goals" id="{632293AF-C68B-4932-8101-75E348F82506}">
          <p14:sldIdLst>
            <p14:sldId id="604"/>
            <p14:sldId id="661"/>
            <p14:sldId id="634"/>
            <p14:sldId id="615"/>
            <p14:sldId id="617"/>
            <p14:sldId id="618"/>
            <p14:sldId id="607"/>
            <p14:sldId id="649"/>
            <p14:sldId id="650"/>
            <p14:sldId id="651"/>
            <p14:sldId id="619"/>
          </p14:sldIdLst>
        </p14:section>
        <p14:section name="Background" id="{98F13517-9878-4715-B24A-249FB1A2EC4A}">
          <p14:sldIdLst>
            <p14:sldId id="600"/>
            <p14:sldId id="631"/>
            <p14:sldId id="626"/>
            <p14:sldId id="652"/>
            <p14:sldId id="632"/>
            <p14:sldId id="633"/>
            <p14:sldId id="630"/>
            <p14:sldId id="655"/>
            <p14:sldId id="663"/>
          </p14:sldIdLst>
        </p14:section>
        <p14:section name="did-url Parsing and Processing" id="{CF81BE85-8133-49B5-AC4D-F4EF3B9FA26B}">
          <p14:sldIdLst>
            <p14:sldId id="654"/>
            <p14:sldId id="665"/>
            <p14:sldId id="666"/>
            <p14:sldId id="667"/>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 id="673"/>
          </p14:sldIdLst>
        </p14:section>
        <p14:section name="Higher-level DID Use Cases" id="{055ECFCA-BE50-48CF-9E66-6D3F6BD6A154}">
          <p14:sldIdLst>
            <p14:sldId id="659"/>
            <p14:sldId id="670"/>
            <p14:sldId id="660"/>
          </p14:sldIdLst>
        </p14:section>
        <p14:section name="Lower-level `did-url` Use Cases" id="{4FC64E60-1BA5-46E2-848E-3E90230D460B}">
          <p14:sldIdLst>
            <p14:sldId id="646"/>
            <p14:sldId id="625"/>
            <p14:sldId id="671"/>
            <p14:sldId id="672"/>
            <p14:sldId id="636"/>
            <p14:sldId id="637"/>
            <p14:sldId id="638"/>
            <p14:sldId id="639"/>
            <p14:sldId id="640"/>
            <p14:sldId id="642"/>
            <p14:sldId id="643"/>
            <p14:sldId id="644"/>
            <p14:sldId id="645"/>
            <p14:sldId id="647"/>
            <p14:sldId id="662"/>
            <p14:sldId id="648"/>
          </p14:sldIdLst>
        </p14:section>
        <p14:section name="Testing / Validation" id="{FDA19DB8-0715-40B6-A3FC-73319E22D3B6}">
          <p14:sldIdLst>
            <p14:sldId id="628"/>
            <p14:sldId id="668"/>
            <p14:sldId id="621"/>
          </p14:sldIdLst>
        </p14:section>
        <p14:section name="Impacts" id="{D1193508-C051-4D81-B6EB-AAECF8FBBB89}">
          <p14:sldIdLst>
            <p14:sldId id="620"/>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0083B9"/>
    <a:srgbClr val="0085B5"/>
    <a:srgbClr val="F3F2F2"/>
    <a:srgbClr val="C0D4F3"/>
    <a:srgbClr val="A8D6E8"/>
    <a:srgbClr val="AFEEFF"/>
    <a:srgbClr val="EBEAEA"/>
    <a:srgbClr val="DEEBF7"/>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58" autoAdjust="0"/>
    <p:restoredTop sz="94660"/>
  </p:normalViewPr>
  <p:slideViewPr>
    <p:cSldViewPr snapToGrid="0">
      <p:cViewPr varScale="1">
        <p:scale>
          <a:sx n="46" d="100"/>
          <a:sy n="46" d="100"/>
        </p:scale>
        <p:origin x="60" y="174"/>
      </p:cViewPr>
      <p:guideLst/>
    </p:cSldViewPr>
  </p:slideViewPr>
  <p:notesTextViewPr>
    <p:cViewPr>
      <p:scale>
        <a:sx n="1" d="1"/>
        <a:sy n="1" d="1"/>
      </p:scale>
      <p:origin x="0" y="0"/>
    </p:cViewPr>
  </p:notesTextViewPr>
  <p:sorterViewPr>
    <p:cViewPr>
      <p:scale>
        <a:sx n="80" d="100"/>
        <a:sy n="80" d="100"/>
      </p:scale>
      <p:origin x="0" y="-194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sp>
        <p:nvSpPr>
          <p:cNvPr id="4" name="Date Placeholder 3"/>
          <p:cNvSpPr>
            <a:spLocks noGrp="1"/>
          </p:cNvSpPr>
          <p:nvPr>
            <p:ph type="dt" sz="half" idx="10"/>
          </p:nvPr>
        </p:nvSpPr>
        <p:spPr>
          <a:xfrm>
            <a:off x="8020564" y="589113"/>
            <a:ext cx="4961626" cy="438249"/>
          </a:xfrm>
        </p:spPr>
        <p:txBody>
          <a:bodyPr/>
          <a:lstStyle/>
          <a:p>
            <a:fld id="{38FB9D51-B509-468D-8AD4-FD6FD95AA73F}" type="datetime1">
              <a:rPr lang="en-CA" smtClean="0"/>
              <a:t>2019-03-25</a:t>
            </a:fld>
            <a:endParaRPr lang="en-CA" dirty="0"/>
          </a:p>
        </p:txBody>
      </p:sp>
      <p:sp>
        <p:nvSpPr>
          <p:cNvPr id="5" name="Footer Placeholder 4"/>
          <p:cNvSpPr>
            <a:spLocks noGrp="1"/>
          </p:cNvSpPr>
          <p:nvPr>
            <p:ph type="ftr" sz="quarter" idx="11"/>
          </p:nvPr>
        </p:nvSpPr>
        <p:spPr>
          <a:xfrm>
            <a:off x="738899" y="587606"/>
            <a:ext cx="7049618" cy="438249"/>
          </a:xfrm>
        </p:spPr>
        <p:txBody>
          <a:bodyPr/>
          <a:lstStyle/>
          <a:p>
            <a:r>
              <a:rPr lang="en-US" dirty="0"/>
              <a:t>Decentralized Identifier URL Specification (did-url-spec)</a:t>
            </a:r>
            <a:endParaRPr lang="en-CA"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8" name="Date Placeholder 3">
            <a:extLst>
              <a:ext uri="{FF2B5EF4-FFF2-40B4-BE49-F238E27FC236}">
                <a16:creationId xmlns:a16="http://schemas.microsoft.com/office/drawing/2014/main" id="{4AE74619-D3D0-4CD2-B55E-2722E782635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97469-19B6-42F5-A15D-06E13B44FAF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4B75A-7A96-4DA7-9EAA-DB7530D75AD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p:spPr>
        <p:txBody>
          <a:bodyPr/>
          <a:lstStyle>
            <a:lvl1pPr>
              <a:defRPr>
                <a:solidFill>
                  <a:schemeClr val="bg1"/>
                </a:solidFill>
              </a:defRPr>
            </a:lvl1pPr>
          </a:lstStyle>
          <a:p>
            <a:fld id="{897B6F34-C2F7-4BB2-A9B3-B7557F12AB71}" type="datetime1">
              <a:rPr lang="en-CA" smtClean="0"/>
              <a:t>2019-03-25</a:t>
            </a:fld>
            <a:endParaRPr lang="en-CA" dirty="0"/>
          </a:p>
        </p:txBody>
      </p:sp>
      <p:sp>
        <p:nvSpPr>
          <p:cNvPr id="5" name="Footer Placeholder 4"/>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F29EB7-F6B2-4FB4-974D-D4D84990C6ED}"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DDB359-4E62-4562-B13D-9A1A9E0AE25A}"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C356E3-5406-4847-9342-226AEF69BB89}" type="datetime1">
              <a:rPr lang="en-CA" smtClean="0"/>
              <a:t>2019-03-25</a:t>
            </a:fld>
            <a:endParaRPr lang="en-CA" dirty="0"/>
          </a:p>
        </p:txBody>
      </p:sp>
      <p:sp>
        <p:nvSpPr>
          <p:cNvPr id="8" name="Footer Placeholder 7"/>
          <p:cNvSpPr>
            <a:spLocks noGrp="1"/>
          </p:cNvSpPr>
          <p:nvPr>
            <p:ph type="ftr" sz="quarter" idx="11"/>
          </p:nvPr>
        </p:nvSpPr>
        <p:spPr/>
        <p:txBody>
          <a:bodyPr/>
          <a:lstStyle/>
          <a:p>
            <a:r>
              <a:rPr lang="en-US" dirty="0"/>
              <a:t>Decentralized Identifier URL Specification (did-url-spec)</a:t>
            </a:r>
            <a:endParaRPr lang="en-CA"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p:spPr>
        <p:txBody>
          <a:bodyPr/>
          <a:lstStyle>
            <a:lvl1pPr>
              <a:defRPr>
                <a:solidFill>
                  <a:schemeClr val="bg1"/>
                </a:solidFill>
              </a:defRPr>
            </a:lvl1pPr>
          </a:lstStyle>
          <a:p>
            <a:fld id="{AEBC0A79-33E3-419A-AB85-34666388398D}" type="datetime1">
              <a:rPr lang="en-CA" smtClean="0"/>
              <a:t>2019-03-25</a:t>
            </a:fld>
            <a:endParaRPr lang="en-CA" dirty="0"/>
          </a:p>
        </p:txBody>
      </p:sp>
      <p:sp>
        <p:nvSpPr>
          <p:cNvPr id="4" name="Footer Placeholder 3"/>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p:spPr>
        <p:txBody>
          <a:bodyPr/>
          <a:lstStyle>
            <a:lvl1pPr>
              <a:defRPr>
                <a:solidFill>
                  <a:schemeClr val="bg1"/>
                </a:solidFill>
              </a:defRPr>
            </a:lvl1pPr>
          </a:lstStyle>
          <a:p>
            <a:fld id="{A54764E6-EFF8-4FC9-B739-FB11DA910CAD}" type="datetime1">
              <a:rPr lang="en-CA" smtClean="0"/>
              <a:t>2019-03-25</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p:txBody>
          <a:bodyPr/>
          <a:lstStyle/>
          <a:p>
            <a:fld id="{ECBAF291-931E-45C5-8170-66AFFE3D0A03}"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p:spPr>
        <p:txBody>
          <a:bodyPr/>
          <a:lstStyle>
            <a:lvl1pPr algn="l">
              <a:defRPr/>
            </a:lvl1pPr>
          </a:lstStyle>
          <a:p>
            <a:fld id="{2EF8916B-B9DA-4EAE-8C43-3AF73A0F5150}" type="datetime1">
              <a:rPr lang="en-CA" smtClean="0"/>
              <a:t>2019-03-25</a:t>
            </a:fld>
            <a:endParaRPr lang="en-CA" dirty="0"/>
          </a:p>
        </p:txBody>
      </p:sp>
      <p:sp>
        <p:nvSpPr>
          <p:cNvPr id="6" name="Footer Placeholder 5"/>
          <p:cNvSpPr>
            <a:spLocks noGrp="1"/>
          </p:cNvSpPr>
          <p:nvPr>
            <p:ph type="ftr" sz="quarter" idx="11"/>
          </p:nvPr>
        </p:nvSpPr>
        <p:spPr>
          <a:xfrm>
            <a:off x="2051400" y="451629"/>
            <a:ext cx="7853363" cy="454875"/>
          </a:xfrm>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706614" y="468255"/>
            <a:ext cx="4961626" cy="438249"/>
          </a:xfrm>
          <a:prstGeom prst="rect">
            <a:avLst/>
          </a:prstGeom>
        </p:spPr>
        <p:txBody>
          <a:bodyPr vert="horz" lIns="91440" tIns="45720" rIns="91440" bIns="45720" rtlCol="0" anchor="ctr"/>
          <a:lstStyle>
            <a:lvl1pPr algn="r">
              <a:defRPr sz="1417">
                <a:solidFill>
                  <a:schemeClr val="tx1">
                    <a:tint val="75000"/>
                  </a:schemeClr>
                </a:solidFill>
              </a:defRPr>
            </a:lvl1pPr>
          </a:lstStyle>
          <a:p>
            <a:fld id="{EFDD1F3B-8D8E-47AF-B199-0D89B0BAC3EB}" type="datetime1">
              <a:rPr lang="en-CA" smtClean="0"/>
              <a:t>2019-03-25</a:t>
            </a:fld>
            <a:endParaRPr lang="en-CA" dirty="0"/>
          </a:p>
        </p:txBody>
      </p:sp>
      <p:sp>
        <p:nvSpPr>
          <p:cNvPr id="5" name="Footer Placeholder 4"/>
          <p:cNvSpPr>
            <a:spLocks noGrp="1"/>
          </p:cNvSpPr>
          <p:nvPr>
            <p:ph type="ftr" sz="quarter" idx="3"/>
          </p:nvPr>
        </p:nvSpPr>
        <p:spPr>
          <a:xfrm>
            <a:off x="2057349" y="466748"/>
            <a:ext cx="8417218" cy="438249"/>
          </a:xfrm>
          <a:prstGeom prst="rect">
            <a:avLst/>
          </a:prstGeom>
        </p:spPr>
        <p:txBody>
          <a:bodyPr vert="horz" lIns="91440" tIns="45720" rIns="91440" bIns="45720" rtlCol="0" anchor="ctr"/>
          <a:lstStyle>
            <a:lvl1pPr algn="l">
              <a:defRPr sz="1417">
                <a:solidFill>
                  <a:schemeClr val="tx1">
                    <a:tint val="75000"/>
                  </a:schemeClr>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1934C5A-92E8-4CDF-841F-291F4086EA50}"/>
              </a:ext>
            </a:extLst>
          </p:cNvPr>
          <p:cNvSpPr>
            <a:spLocks noGrp="1"/>
          </p:cNvSpPr>
          <p:nvPr>
            <p:ph type="dt" sz="half" idx="10"/>
          </p:nvPr>
        </p:nvSpPr>
        <p:spPr/>
        <p:txBody>
          <a:bodyPr/>
          <a:lstStyle/>
          <a:p>
            <a:fld id="{3D4CE4A7-D0DA-42B7-B7BA-DBB77F2AC3DD}" type="datetime1">
              <a:rPr lang="en-CA" smtClean="0"/>
              <a:t>2019-03-25</a:t>
            </a:fld>
            <a:endParaRPr lang="en-CA" dirty="0"/>
          </a:p>
        </p:txBody>
      </p:sp>
    </p:spTree>
    <p:extLst>
      <p:ext uri="{BB962C8B-B14F-4D97-AF65-F5344CB8AC3E}">
        <p14:creationId xmlns:p14="http://schemas.microsoft.com/office/powerpoint/2010/main" val="247882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408785"/>
          </a:xfrm>
        </p:spPr>
        <p:txBody>
          <a:bodyPr>
            <a:normAutofit/>
          </a:bodyPr>
          <a:lstStyle/>
          <a:p>
            <a:pPr marL="514350" indent="-514350">
              <a:buFont typeface="+mj-lt"/>
              <a:buAutoNum type="arabicPeriod"/>
            </a:pPr>
            <a:r>
              <a:rPr lang="en-US" dirty="0"/>
              <a:t>Follow the Core Principles expressed in the following documents:</a:t>
            </a:r>
          </a:p>
          <a:p>
            <a:pPr lvl="1"/>
            <a:r>
              <a:rPr lang="en-US" dirty="0"/>
              <a:t>The #OpenToInnovation Principle: Internet protocols and standards not only need to be open, but more importantly, open to innovation (</a:t>
            </a:r>
            <a:r>
              <a:rPr lang="en-US" dirty="0">
                <a:hlinkClick r:id="rId2"/>
              </a:rPr>
              <a:t>https://hyperonomy.com/2019/03/12/internet-protocols-and-standards-not-only-need-to-be-open-but-more-importantly-open-to-innovation/</a:t>
            </a:r>
            <a:r>
              <a:rPr lang="en-US" dirty="0"/>
              <a:t>)</a:t>
            </a:r>
          </a:p>
          <a:p>
            <a:pPr lvl="1"/>
            <a:r>
              <a:rPr lang="en-US"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a single DID Document associated with a DID, or</a:t>
            </a:r>
          </a:p>
          <a:p>
            <a:pPr lvl="1"/>
            <a:r>
              <a:rPr lang="en-US" dirty="0"/>
              <a:t>a 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a 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9DA459D9-5DB5-41CA-B22C-C12CBE7F6BCB}"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642957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2019-03-25</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2019-03-25</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01819" y="549745"/>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2019-03-25</a:t>
            </a:fld>
            <a:endParaRPr lang="en-CA" dirty="0"/>
          </a:p>
        </p:txBody>
      </p:sp>
    </p:spTree>
    <p:extLst>
      <p:ext uri="{BB962C8B-B14F-4D97-AF65-F5344CB8AC3E}">
        <p14:creationId xmlns:p14="http://schemas.microsoft.com/office/powerpoint/2010/main" val="782294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546738"/>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2019-03-25</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408785"/>
          </a:xfrm>
        </p:spPr>
        <p:txBody>
          <a:bodyPr>
            <a:normAutofit/>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did-url</a:t>
            </a:r>
            <a:r>
              <a:rPr lang="en-US" dirty="0"/>
              <a:t> syntax - eliminating the need for creating additional language and/or API constructs, where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did-url</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did-url</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a:t>
            </a:r>
            <a:r>
              <a:rPr lang="en-US" dirty="0">
                <a:latin typeface="Consolas" panose="020B0609020204030204" pitchFamily="49" charset="0"/>
              </a:rPr>
              <a:t>did-url</a:t>
            </a:r>
            <a:r>
              <a:rPr lang="en-US" dirty="0"/>
              <a:t> use cases (the lower-level </a:t>
            </a:r>
            <a:r>
              <a:rPr lang="en-US" dirty="0">
                <a:latin typeface="Consolas" panose="020B0609020204030204" pitchFamily="49" charset="0"/>
              </a:rPr>
              <a:t>did-url</a:t>
            </a:r>
            <a:r>
              <a:rPr lang="en-US" dirty="0"/>
              <a:t> use cases) will be guided/driven by the specific higher-level DID user scenarios documents listed below. See Principle 1.2 above.</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F9295082-591E-403E-AF3A-3EB41124F29B}"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671786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Date Placeholder 3">
            <a:extLst>
              <a:ext uri="{FF2B5EF4-FFF2-40B4-BE49-F238E27FC236}">
                <a16:creationId xmlns:a16="http://schemas.microsoft.com/office/drawing/2014/main" id="{C1462B65-A382-4ACF-B39F-72C6BCF968EF}"/>
              </a:ext>
            </a:extLst>
          </p:cNvPr>
          <p:cNvSpPr>
            <a:spLocks noGrp="1"/>
          </p:cNvSpPr>
          <p:nvPr>
            <p:ph type="dt" sz="half" idx="10"/>
          </p:nvPr>
        </p:nvSpPr>
        <p:spPr/>
        <p:txBody>
          <a:bodyPr/>
          <a:lstStyle/>
          <a:p>
            <a:fld id="{9C232A5D-7DD9-469E-A26A-F40F18DA1504}" type="datetime1">
              <a:rPr lang="en-CA" smtClean="0"/>
              <a:t>2019-03-25</a:t>
            </a:fld>
            <a:endParaRPr lang="en-CA" dirty="0"/>
          </a:p>
        </p:txBody>
      </p:sp>
      <p:sp>
        <p:nvSpPr>
          <p:cNvPr id="10" name="Footer Placeholder 9">
            <a:extLst>
              <a:ext uri="{FF2B5EF4-FFF2-40B4-BE49-F238E27FC236}">
                <a16:creationId xmlns:a16="http://schemas.microsoft.com/office/drawing/2014/main" id="{60088412-EC58-44DC-BFCB-8FFAE81F7002}"/>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81056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0D195FB-D3D9-416A-AB6B-B106AC2C3CEB}"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Tree>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C21D4D4B-4D98-489A-ABCD-E9A9E86EE1D5}"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Tree>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2019-03-25</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did-url</a:t>
            </a: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a:bodyPr>
          <a:lstStyle/>
          <a:p>
            <a:r>
              <a:rPr lang="en-US" sz="6600" spc="-100" dirty="0">
                <a:solidFill>
                  <a:srgbClr val="1D326D"/>
                </a:solidFill>
              </a:rPr>
              <a:t>Hyperonomy Business Blockchain</a:t>
            </a:r>
            <a:br>
              <a:rPr lang="en-US" sz="6600" spc="-100" dirty="0">
                <a:solidFill>
                  <a:srgbClr val="1D326D"/>
                </a:solidFill>
              </a:rPr>
            </a:br>
            <a:br>
              <a:rPr lang="en-US" sz="6600" spc="-100" dirty="0">
                <a:solidFill>
                  <a:srgbClr val="1D326D"/>
                </a:solidFill>
              </a:rPr>
            </a:br>
            <a:r>
              <a:rPr lang="en-US" sz="6600" spc="-100" dirty="0">
                <a:solidFill>
                  <a:srgbClr val="1D326D"/>
                </a:solidFill>
              </a:rPr>
              <a:t>Decentralized Identifier URL</a:t>
            </a:r>
            <a:br>
              <a:rPr lang="en-US" sz="6600" spc="-100" dirty="0">
                <a:solidFill>
                  <a:srgbClr val="1D326D"/>
                </a:solidFill>
              </a:rPr>
            </a:br>
            <a:r>
              <a:rPr lang="en-US" sz="6600" dirty="0">
                <a:solidFill>
                  <a:srgbClr val="1D326D"/>
                </a:solidFill>
              </a:rPr>
              <a:t>Specification (</a:t>
            </a:r>
            <a:r>
              <a:rPr lang="en-US" sz="6600" cap="none" dirty="0">
                <a:solidFill>
                  <a:srgbClr val="1D326D"/>
                </a:solidFill>
                <a:latin typeface="Consolas" panose="020B0609020204030204" pitchFamily="49" charset="0"/>
              </a:rPr>
              <a:t>did-url-spec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https://github.com/mwherman2000/did-url-spec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6CCA8C80-6A30-46C7-A5E0-F21EF4618D2E}"/>
              </a:ext>
            </a:extLst>
          </p:cNvPr>
          <p:cNvSpPr>
            <a:spLocks noGrp="1"/>
          </p:cNvSpPr>
          <p:nvPr>
            <p:ph type="dt" sz="half" idx="10"/>
          </p:nvPr>
        </p:nvSpPr>
        <p:spPr>
          <a:xfrm>
            <a:off x="10706614" y="9018020"/>
            <a:ext cx="5868474" cy="436742"/>
          </a:xfrm>
        </p:spPr>
        <p:txBody>
          <a:bodyPr/>
          <a:lstStyle/>
          <a:p>
            <a:fld id="{6228EF87-1CD9-46E6-9A2D-B0594C3A698C}" type="datetime1">
              <a:rPr lang="en-CA" smtClean="0">
                <a:solidFill>
                  <a:schemeClr val="bg1"/>
                </a:solidFill>
              </a:rPr>
              <a:t>2019-03-25</a:t>
            </a:fld>
            <a:endParaRPr lang="en-CA" dirty="0">
              <a:solidFill>
                <a:schemeClr val="bg1"/>
              </a:solidFill>
            </a:endParaRPr>
          </a:p>
        </p:txBody>
      </p:sp>
    </p:spTree>
    <p:extLst>
      <p:ext uri="{BB962C8B-B14F-4D97-AF65-F5344CB8AC3E}">
        <p14:creationId xmlns:p14="http://schemas.microsoft.com/office/powerpoint/2010/main" val="337087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3"/>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2019-03-25</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3" name="Date Placeholder 2">
            <a:extLst>
              <a:ext uri="{FF2B5EF4-FFF2-40B4-BE49-F238E27FC236}">
                <a16:creationId xmlns:a16="http://schemas.microsoft.com/office/drawing/2014/main" id="{E71F9869-56E2-4723-80A5-553D6CEBC4BC}"/>
              </a:ext>
            </a:extLst>
          </p:cNvPr>
          <p:cNvSpPr>
            <a:spLocks noGrp="1"/>
          </p:cNvSpPr>
          <p:nvPr>
            <p:ph type="dt" sz="half" idx="10"/>
          </p:nvPr>
        </p:nvSpPr>
        <p:spPr/>
        <p:txBody>
          <a:bodyPr/>
          <a:lstStyle/>
          <a:p>
            <a:fld id="{B0209FDC-49C7-4310-BC66-048F61E389B8}" type="datetime1">
              <a:rPr lang="en-CA" smtClean="0"/>
              <a:t>2019-03-25</a:t>
            </a:fld>
            <a:endParaRPr lang="en-CA"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03833"/>
                <a:ext cx="54210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61006"/>
                <a:ext cx="542106" cy="0"/>
              </a:xfrm>
              <a:prstGeom prst="line">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800DA926-FE1D-4F16-BCEC-5E712AAB41EC}"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Tree>
    <p:extLst>
      <p:ext uri="{BB962C8B-B14F-4D97-AF65-F5344CB8AC3E}">
        <p14:creationId xmlns:p14="http://schemas.microsoft.com/office/powerpoint/2010/main" val="317744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https://stackoverflow.com/questions/52465038/merge-query-optimization-neo4j?rq=1</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3E8677CF-1469-4B15-A584-858CD0E80C02}"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3"/>
          <a:stretch>
            <a:fillRect/>
          </a:stretch>
        </p:blipFill>
        <p:spPr>
          <a:xfrm>
            <a:off x="717428" y="4860130"/>
            <a:ext cx="15857660" cy="3632270"/>
          </a:xfrm>
          <a:prstGeom prst="rect">
            <a:avLst/>
          </a:prstGeom>
          <a:ln>
            <a:solidFill>
              <a:srgbClr val="1D326D"/>
            </a:solidFill>
          </a:ln>
        </p:spPr>
      </p:pic>
    </p:spTree>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did-url</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C6F8567B-FC99-4544-915E-5FD879BFD048}"/>
              </a:ext>
            </a:extLst>
          </p:cNvPr>
          <p:cNvSpPr>
            <a:spLocks noGrp="1"/>
          </p:cNvSpPr>
          <p:nvPr>
            <p:ph type="dt" sz="half" idx="10"/>
          </p:nvPr>
        </p:nvSpPr>
        <p:spPr/>
        <p:txBody>
          <a:bodyPr/>
          <a:lstStyle/>
          <a:p>
            <a:fld id="{E2678794-7DE1-4784-B8CD-B188120E570D}" type="datetime1">
              <a:rPr lang="en-CA" smtClean="0"/>
              <a:t>2019-03-25</a:t>
            </a:fld>
            <a:endParaRPr lang="en-CA" dirty="0"/>
          </a:p>
        </p:txBody>
      </p:sp>
      <p:sp>
        <p:nvSpPr>
          <p:cNvPr id="5" name="Footer Placeholder 4">
            <a:extLst>
              <a:ext uri="{FF2B5EF4-FFF2-40B4-BE49-F238E27FC236}">
                <a16:creationId xmlns:a16="http://schemas.microsoft.com/office/drawing/2014/main" id="{08F79AD0-6C5A-4971-82C6-BF9A8D339C78}"/>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35981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00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0D195FB-D3D9-416A-AB6B-B106AC2C3CEB}"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Tree>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p:txBody>
          <a:bodyPr/>
          <a:lstStyle/>
          <a:p>
            <a:r>
              <a:rPr lang="en-CA" dirty="0"/>
              <a:t>In recent DID Resolution community discussions (March 2019), DID Dereferencing of a </a:t>
            </a:r>
            <a:r>
              <a:rPr lang="en-CA" dirty="0">
                <a:latin typeface="Consolas" panose="020B0609020204030204" pitchFamily="49" charset="0"/>
              </a:rPr>
              <a:t>did-url</a:t>
            </a:r>
            <a:r>
              <a:rPr lang="en-CA" dirty="0"/>
              <a:t> as process that starts with/requires the resolution of the DID Document associated with the  </a:t>
            </a:r>
            <a:r>
              <a:rPr lang="en-CA" dirty="0">
                <a:latin typeface="Consolas" panose="020B0609020204030204" pitchFamily="49" charset="0"/>
              </a:rPr>
              <a:t>did-url</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did-url</a:t>
            </a:r>
            <a:r>
              <a:rPr lang="en-CA" dirty="0"/>
              <a:t>’s are expressions similar to any expressions sent through a Parsing and Processing pipeline</a:t>
            </a:r>
          </a:p>
          <a:p>
            <a:r>
              <a:rPr lang="en-CA" dirty="0"/>
              <a:t> </a:t>
            </a:r>
            <a:r>
              <a:rPr lang="en-CA" dirty="0">
                <a:latin typeface="Consolas" panose="020B0609020204030204" pitchFamily="49" charset="0"/>
              </a:rPr>
              <a:t>did-url</a:t>
            </a:r>
            <a:r>
              <a:rPr lang="en-CA" dirty="0"/>
              <a:t>’s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did-url</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C6E50957-C28B-4CBC-951C-1670A18681CD}" type="datetime1">
              <a:rPr lang="en-CA" smtClean="0"/>
              <a:t>2019-03-25</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86562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C0FB3112-6B28-445A-9950-541B092C34F0}"/>
              </a:ext>
            </a:extLst>
          </p:cNvPr>
          <p:cNvSpPr>
            <a:spLocks noGrp="1"/>
          </p:cNvSpPr>
          <p:nvPr>
            <p:ph type="dt" sz="half" idx="10"/>
          </p:nvPr>
        </p:nvSpPr>
        <p:spPr/>
        <p:txBody>
          <a:bodyPr/>
          <a:lstStyle/>
          <a:p>
            <a:fld id="{7D393B20-4085-48F5-8A57-E5D444F30FF9}" type="datetime1">
              <a:rPr lang="en-CA" smtClean="0"/>
              <a:t>2019-03-25</a:t>
            </a:fld>
            <a:endParaRPr lang="en-CA" dirty="0"/>
          </a:p>
        </p:txBody>
      </p:sp>
      <p:sp>
        <p:nvSpPr>
          <p:cNvPr id="4" name="Footer Placeholder 3">
            <a:extLst>
              <a:ext uri="{FF2B5EF4-FFF2-40B4-BE49-F238E27FC236}">
                <a16:creationId xmlns:a16="http://schemas.microsoft.com/office/drawing/2014/main" id="{F40ADC39-CE8A-40E2-8265-A3CB83390352}"/>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25097914-E7A8-451B-871F-7A79EDBFC107}"/>
              </a:ext>
            </a:extLst>
          </p:cNvPr>
          <p:cNvSpPr>
            <a:spLocks noGrp="1"/>
          </p:cNvSpPr>
          <p:nvPr>
            <p:ph type="dt" sz="half" idx="10"/>
          </p:nvPr>
        </p:nvSpPr>
        <p:spPr/>
        <p:txBody>
          <a:bodyPr/>
          <a:lstStyle/>
          <a:p>
            <a:fld id="{E07209E4-D74F-47B4-809B-0E6FCDD23DBB}" type="datetime1">
              <a:rPr lang="en-CA" smtClean="0"/>
              <a:t>2019-03-25</a:t>
            </a:fld>
            <a:endParaRPr lang="en-CA" dirty="0"/>
          </a:p>
        </p:txBody>
      </p:sp>
      <p:sp>
        <p:nvSpPr>
          <p:cNvPr id="5" name="Footer Placeholder 4">
            <a:extLst>
              <a:ext uri="{FF2B5EF4-FFF2-40B4-BE49-F238E27FC236}">
                <a16:creationId xmlns:a16="http://schemas.microsoft.com/office/drawing/2014/main" id="{A95A161B-8200-41B8-9645-293CA8E68BE7}"/>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679845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did-url</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URL Service Endpoint Transformation Use Cases (using "!" transformer (pipe) option and $serviceId transform option)</a:t>
            </a:r>
          </a:p>
          <a:p>
            <a:r>
              <a:rPr lang="en-US" dirty="0"/>
              <a:t>These following use cases use the "!" transformer (pipe) option and $serviceId transformer (pipe) option (aka $serviceId transformer). These tokens immediately follow is formally the text that matches be the did rule. The semantics are: take the did text (up to the "!" pipe option) and pass it through a transformation represented by the transform options that follow the "!" transformer (pipe) option.</a:t>
            </a:r>
          </a:p>
          <a:p>
            <a:r>
              <a:rPr lang="en-US" dirty="0"/>
              <a:t>For example, if the transformer is $serviceId="&lt;service-id&gt;", the effect would be to produce the resolved URL/URI for, in this case, the service endpoint corresponding service-id. See the table below for more specific examples of the syntax.</a:t>
            </a:r>
          </a:p>
          <a:p>
            <a:r>
              <a:rPr lang="en-US" dirty="0"/>
              <a:t>Conceptually, the processing is:</a:t>
            </a:r>
            <a:br>
              <a:rPr lang="en-US" dirty="0"/>
            </a:br>
            <a:br>
              <a:rPr lang="en-US" dirty="0"/>
            </a:br>
            <a:r>
              <a:rPr lang="en-US" dirty="0"/>
              <a:t>	</a:t>
            </a:r>
            <a:r>
              <a:rPr lang="en-US" dirty="0">
                <a:latin typeface="Consolas" panose="020B0609020204030204" pitchFamily="49" charset="0"/>
              </a:rPr>
              <a:t>did-url | transform(tranformOptions) </a:t>
            </a:r>
            <a:r>
              <a:rPr lang="en-US" dirty="0"/>
              <a:t>to produce a </a:t>
            </a:r>
            <a:r>
              <a:rPr lang="en-US" dirty="0">
                <a:latin typeface="Consolas" panose="020B0609020204030204" pitchFamily="49" charset="0"/>
              </a:rPr>
              <a:t>transformed-url</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C6875D96-AD83-46D2-B1D3-DA9297AD9CA7}"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472485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did-url</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5ADFDE84-57A8-466F-B932-BD5582B22791}"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622083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did-url</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https://github.com/w3c-ccg/did-spec/pull/168#issuecomment-471655338),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0AB951CB-3FF4-4ECC-A5B4-C928F6C82605}" type="datetime1">
              <a:rPr lang="en-CA" smtClean="0"/>
              <a:t>2019-03-25</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966170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B1C213DA-64BB-49C7-8F01-A4380C832A74}"/>
              </a:ext>
            </a:extLst>
          </p:cNvPr>
          <p:cNvSpPr>
            <a:spLocks noGrp="1"/>
          </p:cNvSpPr>
          <p:nvPr>
            <p:ph type="dt" sz="half" idx="10"/>
          </p:nvPr>
        </p:nvSpPr>
        <p:spPr/>
        <p:txBody>
          <a:bodyPr/>
          <a:lstStyle/>
          <a:p>
            <a:fld id="{52FEA78A-4D7B-4A30-8478-6232C72B775A}" type="datetime1">
              <a:rPr lang="en-CA" smtClean="0"/>
              <a:t>2019-03-25</a:t>
            </a:fld>
            <a:endParaRPr lang="en-CA" dirty="0"/>
          </a:p>
        </p:txBody>
      </p:sp>
      <p:sp>
        <p:nvSpPr>
          <p:cNvPr id="5" name="Footer Placeholder 4">
            <a:extLst>
              <a:ext uri="{FF2B5EF4-FFF2-40B4-BE49-F238E27FC236}">
                <a16:creationId xmlns:a16="http://schemas.microsoft.com/office/drawing/2014/main" id="{6A7FCCA3-BBD2-48FC-8369-EA73F42A320D}"/>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543357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did-url</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url</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url</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did-url</a:t>
            </a:r>
            <a:r>
              <a:rPr lang="en-CA" dirty="0"/>
              <a:t> Use Case Analysis</a:t>
            </a:r>
          </a:p>
          <a:p>
            <a:pPr lvl="1"/>
            <a:r>
              <a:rPr lang="en-CA" dirty="0">
                <a:latin typeface="Consolas" panose="020B0609020204030204" pitchFamily="49" charset="0"/>
              </a:rPr>
              <a:t>did-url</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450DD7DE-80AF-43D1-A44E-E0F8C2F25D11}" type="datetime1">
              <a:rPr lang="en-CA" smtClean="0"/>
              <a:t>2019-03-25</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01538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url</a:t>
            </a:r>
            <a:r>
              <a:rPr lang="en-CA" dirty="0"/>
              <a:t> User Scenario Analysis</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786583906"/>
              </p:ext>
            </p:extLst>
          </p:nvPr>
        </p:nvGraphicFramePr>
        <p:xfrm>
          <a:off x="296069" y="1407579"/>
          <a:ext cx="16687800" cy="7071360"/>
        </p:xfrm>
        <a:graphic>
          <a:graphicData uri="http://schemas.openxmlformats.org/drawingml/2006/table">
            <a:tbl>
              <a:tblPr firstRow="1" bandRow="1">
                <a:tableStyleId>{5C22544A-7EE6-4342-B048-85BDC9FD1C3A}</a:tableStyleId>
              </a:tblPr>
              <a:tblGrid>
                <a:gridCol w="597637">
                  <a:extLst>
                    <a:ext uri="{9D8B030D-6E8A-4147-A177-3AD203B41FA5}">
                      <a16:colId xmlns:a16="http://schemas.microsoft.com/office/drawing/2014/main" val="1155895694"/>
                    </a:ext>
                  </a:extLst>
                </a:gridCol>
                <a:gridCol w="10271254">
                  <a:extLst>
                    <a:ext uri="{9D8B030D-6E8A-4147-A177-3AD203B41FA5}">
                      <a16:colId xmlns:a16="http://schemas.microsoft.com/office/drawing/2014/main" val="2137690649"/>
                    </a:ext>
                  </a:extLst>
                </a:gridCol>
                <a:gridCol w="581890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url</a:t>
                      </a:r>
                      <a:r>
                        <a:rPr lang="en-CA" sz="3200" dirty="0"/>
                        <a:t>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&lt;did&gt;!$selectId=“</a:t>
                      </a:r>
                      <a:r>
                        <a:rPr lang="en-CA" sz="3200" dirty="0" err="1">
                          <a:latin typeface="Consolas" panose="020B0609020204030204" pitchFamily="49" charset="0"/>
                        </a:rPr>
                        <a:t>wxyz</a:t>
                      </a:r>
                      <a:r>
                        <a:rPr lang="en-CA" sz="3200" dirty="0">
                          <a:latin typeface="Consolas" panose="020B0609020204030204" pitchFamily="49" charset="0"/>
                        </a:rPr>
                        <a:t>” or &lt;did&gt;#</a:t>
                      </a:r>
                      <a:r>
                        <a:rPr lang="en-CA" sz="3200" dirty="0" err="1">
                          <a:latin typeface="Consolas" panose="020B0609020204030204" pitchFamily="49" charset="0"/>
                        </a:rPr>
                        <a:t>wxyz</a:t>
                      </a:r>
                      <a:endParaRPr lang="en-US" sz="3200" dirty="0">
                        <a:latin typeface="Consolas" panose="020B0609020204030204" pitchFamily="49" charset="0"/>
                      </a:endParaRPr>
                    </a:p>
                  </a:txBody>
                  <a:tcPr/>
                </a:tc>
                <a:tc>
                  <a:txBody>
                    <a:bodyPr/>
                    <a:lstStyle/>
                    <a:p>
                      <a:r>
                        <a:rPr lang="en-CA" sz="3200" dirty="0"/>
                        <a:t>DID Document Fragment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Document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&lt;did&gt;!$serviceId=“bops”</a:t>
                      </a:r>
                      <a:endParaRPr lang="en-US" sz="3200" dirty="0">
                        <a:latin typeface="Consolas" panose="020B0609020204030204" pitchFamily="49" charset="0"/>
                      </a:endParaRPr>
                    </a:p>
                  </a:txBody>
                  <a:tcPr/>
                </a:tc>
                <a:tc>
                  <a:txBody>
                    <a:bodyPr/>
                    <a:lstStyle/>
                    <a:p>
                      <a:r>
                        <a:rPr lang="en-CA" sz="3200" dirty="0"/>
                        <a:t>Remapped Service Endpoint URI/URL</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Document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a:t>
                      </a:r>
                      <a:r>
                        <a:rPr lang="en-US" sz="3200" dirty="0" err="1">
                          <a:latin typeface="Consolas" panose="020B0609020204030204" pitchFamily="49" charset="0"/>
                        </a:rPr>
                        <a:t>tictactoe</a:t>
                      </a:r>
                      <a:r>
                        <a:rPr lang="en-US" sz="3200" dirty="0">
                          <a:latin typeface="Consolas" panose="020B0609020204030204" pitchFamily="49" charset="0"/>
                        </a:rPr>
                        <a:t>/1.*'"</a:t>
                      </a:r>
                    </a:p>
                  </a:txBody>
                  <a:tcPr/>
                </a:tc>
                <a:tc>
                  <a:txBody>
                    <a:bodyPr/>
                    <a:lstStyle/>
                    <a:p>
                      <a:r>
                        <a:rPr lang="en-CA" sz="3200" dirty="0"/>
                        <a:t>Array of Filtered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All Service Agent Feature Descriptions</a:t>
                      </a:r>
                      <a:endParaRPr lang="en-US" sz="3200" dirty="0"/>
                    </a:p>
                  </a:txBody>
                  <a:tcPr/>
                </a:tc>
                <a:extLst>
                  <a:ext uri="{0D108BD9-81ED-4DB2-BD59-A6C34878D82A}">
                    <a16:rowId xmlns:a16="http://schemas.microsoft.com/office/drawing/2014/main" val="932674153"/>
                  </a:ext>
                </a:extLst>
              </a:tr>
            </a:tbl>
          </a:graphicData>
        </a:graphic>
      </p:graphicFrame>
      <p:sp>
        <p:nvSpPr>
          <p:cNvPr id="4" name="Date Placeholder 3">
            <a:extLst>
              <a:ext uri="{FF2B5EF4-FFF2-40B4-BE49-F238E27FC236}">
                <a16:creationId xmlns:a16="http://schemas.microsoft.com/office/drawing/2014/main" id="{CBCAD1F5-EC47-4B95-9F5F-46B5FFE8DAEF}"/>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91FE9E2-C844-4EB3-A768-4FCC02485654}"/>
              </a:ext>
            </a:extLst>
          </p:cNvPr>
          <p:cNvSpPr>
            <a:spLocks noGrp="1"/>
          </p:cNvSpPr>
          <p:nvPr>
            <p:ph type="ftr" sz="quarter" idx="11"/>
          </p:nvPr>
        </p:nvSpPr>
        <p:spPr/>
        <p:txBody>
          <a:bodyPr/>
          <a:lstStyle/>
          <a:p>
            <a:r>
              <a:rPr lang="en-US"/>
              <a:t>Decentralized Identifier URL Specification (did-url-spec)</a:t>
            </a:r>
            <a:endParaRPr lang="en-CA" dirty="0"/>
          </a:p>
        </p:txBody>
      </p:sp>
    </p:spTree>
    <p:extLst>
      <p:ext uri="{BB962C8B-B14F-4D97-AF65-F5344CB8AC3E}">
        <p14:creationId xmlns:p14="http://schemas.microsoft.com/office/powerpoint/2010/main" val="3303705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A3ACDEF-DB2C-4E46-A58C-15EAD5DC0C39}"/>
              </a:ext>
            </a:extLst>
          </p:cNvPr>
          <p:cNvSpPr>
            <a:spLocks noGrp="1"/>
          </p:cNvSpPr>
          <p:nvPr>
            <p:ph type="dt" sz="half" idx="10"/>
          </p:nvPr>
        </p:nvSpPr>
        <p:spPr/>
        <p:txBody>
          <a:bodyPr/>
          <a:lstStyle/>
          <a:p>
            <a:fld id="{E686C44E-D89B-4C69-BC09-82E8DED7EF05}" type="datetime1">
              <a:rPr lang="en-CA" smtClean="0"/>
              <a:t>2019-03-25</a:t>
            </a:fld>
            <a:endParaRPr lang="en-CA" dirty="0"/>
          </a:p>
        </p:txBody>
      </p:sp>
      <p:sp>
        <p:nvSpPr>
          <p:cNvPr id="5" name="Footer Placeholder 4">
            <a:extLst>
              <a:ext uri="{FF2B5EF4-FFF2-40B4-BE49-F238E27FC236}">
                <a16:creationId xmlns:a16="http://schemas.microsoft.com/office/drawing/2014/main" id="{670BB4A4-ADAD-407B-81C2-6407D4B5349B}"/>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189318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Why Are Higher-Level DID User Scenarios NEEDED?</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2019-03-25</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81769" y="4617339"/>
              <a:ext cx="1184563" cy="369332"/>
            </a:xfrm>
            <a:prstGeom prst="rect">
              <a:avLst/>
            </a:prstGeom>
            <a:noFill/>
          </p:spPr>
          <p:txBody>
            <a:bodyPr wrap="square" rtlCol="0">
              <a:spAutoFit/>
            </a:bodyPr>
            <a:lstStyle/>
            <a:p>
              <a:r>
                <a:rPr lang="en-CA" dirty="0">
                  <a:solidFill>
                    <a:schemeClr val="bg1"/>
                  </a:solidFill>
                </a:rPr>
                <a:t>RFC3986</a:t>
              </a:r>
              <a:endParaRPr lang="en-US" dirty="0">
                <a:solidFill>
                  <a:schemeClr val="bg1"/>
                </a:solidFill>
              </a:endParaRPr>
            </a:p>
          </p:txBody>
        </p:sp>
      </p:grpSp>
    </p:spTree>
    <p:extLst>
      <p:ext uri="{BB962C8B-B14F-4D97-AF65-F5344CB8AC3E}">
        <p14:creationId xmlns:p14="http://schemas.microsoft.com/office/powerpoint/2010/main" val="275640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did-url</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2051603A-7A37-40B8-97D3-D79B2909B196}" type="datetime1">
              <a:rPr lang="en-CA" smtClean="0"/>
              <a:t>2019-03-25</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322566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specification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EA143ADE-99ED-441B-8217-505D1AE4C4CA}" type="datetime1">
              <a:rPr lang="en-CA" smtClean="0"/>
              <a:t>2019-03-25</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39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did-url</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12627571-E10F-4A7D-8B6F-343ABC2F7F36}"/>
              </a:ext>
            </a:extLst>
          </p:cNvPr>
          <p:cNvSpPr>
            <a:spLocks noGrp="1"/>
          </p:cNvSpPr>
          <p:nvPr>
            <p:ph type="dt" sz="half" idx="10"/>
          </p:nvPr>
        </p:nvSpPr>
        <p:spPr/>
        <p:txBody>
          <a:bodyPr/>
          <a:lstStyle/>
          <a:p>
            <a:fld id="{94467FF7-AC96-4527-AF8F-410347BEF122}" type="datetime1">
              <a:rPr lang="en-CA" smtClean="0"/>
              <a:t>2019-03-25</a:t>
            </a:fld>
            <a:endParaRPr lang="en-CA" dirty="0"/>
          </a:p>
        </p:txBody>
      </p:sp>
      <p:sp>
        <p:nvSpPr>
          <p:cNvPr id="5" name="Footer Placeholder 4">
            <a:extLst>
              <a:ext uri="{FF2B5EF4-FFF2-40B4-BE49-F238E27FC236}">
                <a16:creationId xmlns:a16="http://schemas.microsoft.com/office/drawing/2014/main" id="{A724ADE8-993D-4348-A7B6-0BAE55354686}"/>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4168690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98157B10-97E2-4274-83A8-1C44952536E0}" type="datetime1">
              <a:rPr lang="en-CA" smtClean="0"/>
              <a:t>2019-03-25</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245011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2803101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959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6351D05-FDD0-41E6-8EBD-658C92106B3A}"/>
              </a:ext>
            </a:extLst>
          </p:cNvPr>
          <p:cNvSpPr>
            <a:spLocks noGrp="1"/>
          </p:cNvSpPr>
          <p:nvPr>
            <p:ph type="dt" sz="half" idx="10"/>
          </p:nvPr>
        </p:nvSpPr>
        <p:spPr/>
        <p:txBody>
          <a:bodyPr/>
          <a:lstStyle/>
          <a:p>
            <a:fld id="{AEA788C6-A6A4-4714-8203-9F6D7DDE013E}" type="datetime1">
              <a:rPr lang="en-CA" smtClean="0"/>
              <a:t>2019-03-25</a:t>
            </a:fld>
            <a:endParaRPr lang="en-CA" dirty="0"/>
          </a:p>
        </p:txBody>
      </p:sp>
      <p:sp>
        <p:nvSpPr>
          <p:cNvPr id="4" name="Footer Placeholder 3">
            <a:extLst>
              <a:ext uri="{FF2B5EF4-FFF2-40B4-BE49-F238E27FC236}">
                <a16:creationId xmlns:a16="http://schemas.microsoft.com/office/drawing/2014/main" id="{C1F74A60-92C8-4D53-A1CD-E0EF872BC166}"/>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did-url</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2019-03-25</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7312088B-A8C6-46C6-AD90-F4C420F01E15}"/>
              </a:ext>
            </a:extLst>
          </p:cNvPr>
          <p:cNvPicPr>
            <a:picLocks noChangeAspect="1"/>
          </p:cNvPicPr>
          <p:nvPr/>
        </p:nvPicPr>
        <p:blipFill>
          <a:blip r:embed="rId2"/>
          <a:stretch>
            <a:fillRect/>
          </a:stretch>
        </p:blipFill>
        <p:spPr>
          <a:xfrm>
            <a:off x="65927" y="2036890"/>
            <a:ext cx="17280000" cy="2166088"/>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C57A7EE-1F9F-4AC8-A9F9-BEE23309EE12}"/>
              </a:ext>
            </a:extLst>
          </p:cNvPr>
          <p:cNvPicPr>
            <a:picLocks noChangeAspect="1"/>
          </p:cNvPicPr>
          <p:nvPr/>
        </p:nvPicPr>
        <p:blipFill>
          <a:blip r:embed="rId2"/>
          <a:stretch>
            <a:fillRect/>
          </a:stretch>
        </p:blipFill>
        <p:spPr>
          <a:xfrm>
            <a:off x="0" y="0"/>
            <a:ext cx="17279938" cy="9386350"/>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5523F161-5481-4617-84F6-60E69EBE576B}"/>
              </a:ext>
            </a:extLst>
          </p:cNvPr>
          <p:cNvPicPr>
            <a:picLocks noChangeAspect="1"/>
          </p:cNvPicPr>
          <p:nvPr/>
        </p:nvPicPr>
        <p:blipFill>
          <a:blip r:embed="rId2"/>
          <a:stretch>
            <a:fillRect/>
          </a:stretch>
        </p:blipFill>
        <p:spPr>
          <a:xfrm>
            <a:off x="0" y="2036890"/>
            <a:ext cx="17280000" cy="5117915"/>
          </a:xfrm>
          <a:prstGeom prst="rect">
            <a:avLst/>
          </a:prstGeom>
        </p:spPr>
      </p:pic>
    </p:spTree>
    <p:extLst>
      <p:ext uri="{BB962C8B-B14F-4D97-AF65-F5344CB8AC3E}">
        <p14:creationId xmlns:p14="http://schemas.microsoft.com/office/powerpoint/2010/main" val="2139092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spTree>
    <p:extLst>
      <p:ext uri="{BB962C8B-B14F-4D97-AF65-F5344CB8AC3E}">
        <p14:creationId xmlns:p14="http://schemas.microsoft.com/office/powerpoint/2010/main" val="970985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did-url</a:t>
            </a:r>
            <a:r>
              <a:rPr lang="en-US" dirty="0"/>
              <a:t> grammar for the Decentralized Identifier URL Specification (</a:t>
            </a:r>
            <a:r>
              <a:rPr lang="en-US" dirty="0">
                <a:latin typeface="Consolas" panose="020B0609020204030204" pitchFamily="49" charset="0"/>
              </a:rPr>
              <a:t>did-url-spec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did-url-spec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16557B4-513C-470B-9691-D926417DC233}"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Tree>
    <p:extLst>
      <p:ext uri="{BB962C8B-B14F-4D97-AF65-F5344CB8AC3E}">
        <p14:creationId xmlns:p14="http://schemas.microsoft.com/office/powerpoint/2010/main" val="740850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237951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E64D782A-9945-48CD-8153-F209D4CC170A}"/>
              </a:ext>
            </a:extLst>
          </p:cNvPr>
          <p:cNvPicPr>
            <a:picLocks noChangeAspect="1"/>
          </p:cNvPicPr>
          <p:nvPr/>
        </p:nvPicPr>
        <p:blipFill>
          <a:blip r:embed="rId2"/>
          <a:stretch>
            <a:fillRect/>
          </a:stretch>
        </p:blipFill>
        <p:spPr>
          <a:xfrm>
            <a:off x="0" y="2036890"/>
            <a:ext cx="17280000" cy="5139152"/>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EF2D3FC3-8014-48C1-BE8B-74CAAB5BE887}"/>
              </a:ext>
            </a:extLst>
          </p:cNvPr>
          <p:cNvPicPr>
            <a:picLocks noChangeAspect="1"/>
          </p:cNvPicPr>
          <p:nvPr/>
        </p:nvPicPr>
        <p:blipFill>
          <a:blip r:embed="rId2"/>
          <a:stretch>
            <a:fillRect/>
          </a:stretch>
        </p:blipFill>
        <p:spPr>
          <a:xfrm>
            <a:off x="0" y="2036890"/>
            <a:ext cx="17280000" cy="3440259"/>
          </a:xfrm>
          <a:prstGeom prst="rect">
            <a:avLst/>
          </a:prstGeom>
        </p:spPr>
      </p:pic>
    </p:spTree>
    <p:extLst>
      <p:ext uri="{BB962C8B-B14F-4D97-AF65-F5344CB8AC3E}">
        <p14:creationId xmlns:p14="http://schemas.microsoft.com/office/powerpoint/2010/main" val="4147656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8" name="Picture 7">
            <a:extLst>
              <a:ext uri="{FF2B5EF4-FFF2-40B4-BE49-F238E27FC236}">
                <a16:creationId xmlns:a16="http://schemas.microsoft.com/office/drawing/2014/main" id="{315BDC62-A264-455B-8094-89235E52427A}"/>
              </a:ext>
            </a:extLst>
          </p:cNvPr>
          <p:cNvPicPr>
            <a:picLocks noChangeAspect="1"/>
          </p:cNvPicPr>
          <p:nvPr/>
        </p:nvPicPr>
        <p:blipFill>
          <a:blip r:embed="rId2"/>
          <a:stretch>
            <a:fillRect/>
          </a:stretch>
        </p:blipFill>
        <p:spPr>
          <a:xfrm>
            <a:off x="0" y="2036891"/>
            <a:ext cx="17280000" cy="3355313"/>
          </a:xfrm>
          <a:prstGeom prst="rect">
            <a:avLst/>
          </a:prstGeom>
        </p:spPr>
      </p:pic>
    </p:spTree>
    <p:extLst>
      <p:ext uri="{BB962C8B-B14F-4D97-AF65-F5344CB8AC3E}">
        <p14:creationId xmlns:p14="http://schemas.microsoft.com/office/powerpoint/2010/main" val="3487950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2019-03-25</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spTree>
    <p:extLst>
      <p:ext uri="{BB962C8B-B14F-4D97-AF65-F5344CB8AC3E}">
        <p14:creationId xmlns:p14="http://schemas.microsoft.com/office/powerpoint/2010/main" val="1111630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29D2F6AA-04AC-49A2-8748-5B69D1B25B29}"/>
              </a:ext>
            </a:extLst>
          </p:cNvPr>
          <p:cNvPicPr>
            <a:picLocks noChangeAspect="1"/>
          </p:cNvPicPr>
          <p:nvPr/>
        </p:nvPicPr>
        <p:blipFill>
          <a:blip r:embed="rId2"/>
          <a:stretch>
            <a:fillRect/>
          </a:stretch>
        </p:blipFill>
        <p:spPr>
          <a:xfrm>
            <a:off x="0" y="2036890"/>
            <a:ext cx="17280000" cy="6604446"/>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96710D00-4A57-4EC2-8305-815071C9EC3F}"/>
              </a:ext>
            </a:extLst>
          </p:cNvPr>
          <p:cNvSpPr>
            <a:spLocks noGrp="1"/>
          </p:cNvSpPr>
          <p:nvPr>
            <p:ph type="dt" sz="half" idx="10"/>
          </p:nvPr>
        </p:nvSpPr>
        <p:spPr/>
        <p:txBody>
          <a:bodyPr/>
          <a:lstStyle/>
          <a:p>
            <a:fld id="{BFE06F07-173C-42C0-8754-9268E5A56012}" type="datetime1">
              <a:rPr lang="en-CA" smtClean="0"/>
              <a:t>2019-03-25</a:t>
            </a:fld>
            <a:endParaRPr lang="en-CA" dirty="0"/>
          </a:p>
        </p:txBody>
      </p:sp>
      <p:sp>
        <p:nvSpPr>
          <p:cNvPr id="5" name="Footer Placeholder 4">
            <a:extLst>
              <a:ext uri="{FF2B5EF4-FFF2-40B4-BE49-F238E27FC236}">
                <a16:creationId xmlns:a16="http://schemas.microsoft.com/office/drawing/2014/main" id="{1C223C67-3B6E-468D-9E05-AC5CA83E6468}"/>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12391286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a:t>
            </a:r>
            <a:r>
              <a:rPr lang="en-CA" b="1" dirty="0">
                <a:hlinkClick r:id="rId2"/>
              </a:rPr>
              <a:t>http://www.parse.com</a:t>
            </a:r>
            <a:r>
              <a:rPr lang="en-CA" b="1" dirty="0"/>
              <a:t>) parser generator</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120980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did-url</a:t>
            </a:r>
            <a:r>
              <a:rPr lang="en-US" b="1" dirty="0"/>
              <a:t> Grammar Validation Tool (Web)</a:t>
            </a:r>
          </a:p>
          <a:p>
            <a:r>
              <a:rPr lang="en-US" dirty="0"/>
              <a:t>The following web app is being used to validate the </a:t>
            </a:r>
            <a:r>
              <a:rPr lang="en-US" dirty="0">
                <a:latin typeface="Consolas" panose="020B0609020204030204" pitchFamily="49" charset="0"/>
              </a:rPr>
              <a:t>did-url</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329529-229C-4184-8041-66556BFC0738}" type="datetime1">
              <a:rPr lang="en-CA" smtClean="0"/>
              <a:t>2019-03-25</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E793CA4-DBD0-423A-810B-DE14241356B2}"/>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649828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Impacts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did-url</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B370D15F-802B-4EBC-8AF4-AC6C449080FA}" type="datetime1">
              <a:rPr lang="en-CA" smtClean="0"/>
              <a:t>2019-03-25</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888946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did-url-spec</a:t>
            </a:r>
            <a:r>
              <a:rPr lang="en-US" sz="2800" dirty="0"/>
              <a:t> version of the </a:t>
            </a:r>
            <a:r>
              <a:rPr lang="en-US" sz="2800" dirty="0">
                <a:latin typeface="Consolas" panose="020B0609020204030204" pitchFamily="49" charset="0"/>
              </a:rPr>
              <a:t>did-url</a:t>
            </a:r>
            <a:r>
              <a:rPr lang="en-US" sz="2800" dirty="0"/>
              <a:t> grammar</a:t>
            </a:r>
          </a:p>
          <a:p>
            <a:pPr marL="514350" indent="-514350">
              <a:buFont typeface="+mj-lt"/>
              <a:buAutoNum type="arabicPeriod"/>
            </a:pPr>
            <a:r>
              <a:rPr lang="en-US" sz="2800" dirty="0"/>
              <a:t>publish the final version of the 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specifications effort to adopt this specification but it is hoped that this specification significantly influences the current state and all future states of the `did-url`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1DA35EF-E026-4AB3-996F-FA17BD79BC82}"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Tree>
    <p:extLst>
      <p:ext uri="{BB962C8B-B14F-4D97-AF65-F5344CB8AC3E}">
        <p14:creationId xmlns:p14="http://schemas.microsoft.com/office/powerpoint/2010/main" val="1389824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758836FC-E93F-4D6D-85BC-748103EA3B0E}"/>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F746C27-A76B-4C8D-9FF3-60328BA74F49}"/>
              </a:ext>
            </a:extLst>
          </p:cNvPr>
          <p:cNvSpPr>
            <a:spLocks noGrp="1"/>
          </p:cNvSpPr>
          <p:nvPr>
            <p:ph type="dt" sz="half" idx="10"/>
          </p:nvPr>
        </p:nvSpPr>
        <p:spPr/>
        <p:txBody>
          <a:bodyPr/>
          <a:lstStyle/>
          <a:p>
            <a:fld id="{154602D0-7B20-4E03-8151-A87C6A811C84}" type="datetime1">
              <a:rPr lang="en-CA" smtClean="0"/>
              <a:t>2019-03-25</a:t>
            </a:fld>
            <a:endParaRPr lang="en-CA" dirty="0"/>
          </a:p>
        </p:txBody>
      </p:sp>
      <p:sp>
        <p:nvSpPr>
          <p:cNvPr id="5" name="Footer Placeholder 4">
            <a:extLst>
              <a:ext uri="{FF2B5EF4-FFF2-40B4-BE49-F238E27FC236}">
                <a16:creationId xmlns:a16="http://schemas.microsoft.com/office/drawing/2014/main" id="{D23FF809-1F61-44DE-8D0B-0A224F51A9EA}"/>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157589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did-url</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did-url grammar</a:t>
            </a:r>
          </a:p>
          <a:p>
            <a:pPr lvl="1"/>
            <a:r>
              <a:rPr lang="en-US" dirty="0"/>
              <a:t>Using the </a:t>
            </a:r>
            <a:r>
              <a:rPr lang="en-CA" dirty="0"/>
              <a:t>lower-level </a:t>
            </a:r>
            <a:r>
              <a:rPr lang="en-CA" dirty="0">
                <a:latin typeface="Consolas" panose="020B0609020204030204" pitchFamily="49" charset="0"/>
              </a:rPr>
              <a:t>did-url</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did-url-spec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6230181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3D783E02-345E-4936-A5FF-81DDE805ECA4}"/>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7A40C56A-9F2E-44C2-87C4-0B3480647526}"/>
              </a:ext>
            </a:extLst>
          </p:cNvPr>
          <p:cNvSpPr>
            <a:spLocks noGrp="1"/>
          </p:cNvSpPr>
          <p:nvPr>
            <p:ph type="dt" sz="half" idx="10"/>
          </p:nvPr>
        </p:nvSpPr>
        <p:spPr/>
        <p:txBody>
          <a:bodyPr/>
          <a:lstStyle/>
          <a:p>
            <a:fld id="{AE4796CF-3633-493F-86C5-6308058AE298}" type="datetime1">
              <a:rPr lang="en-CA" smtClean="0"/>
              <a:t>2019-03-25</a:t>
            </a:fld>
            <a:endParaRPr lang="en-CA" dirty="0"/>
          </a:p>
        </p:txBody>
      </p:sp>
      <p:sp>
        <p:nvSpPr>
          <p:cNvPr id="5" name="Footer Placeholder 4">
            <a:extLst>
              <a:ext uri="{FF2B5EF4-FFF2-40B4-BE49-F238E27FC236}">
                <a16:creationId xmlns:a16="http://schemas.microsoft.com/office/drawing/2014/main" id="{583EE570-C996-48DA-9C0F-F858EBA75727}"/>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42455504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B44BC05F-29F5-407B-A7ED-3364A06BC05F}" type="datetime1">
              <a:rPr lang="en-CA" smtClean="0"/>
              <a:t>2019-03-25</a:t>
            </a:fld>
            <a:endParaRPr lang="en-CA" dirty="0"/>
          </a:p>
        </p:txBody>
      </p:sp>
    </p:spTree>
    <p:extLst>
      <p:ext uri="{BB962C8B-B14F-4D97-AF65-F5344CB8AC3E}">
        <p14:creationId xmlns:p14="http://schemas.microsoft.com/office/powerpoint/2010/main" val="20095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0" y="549745"/>
            <a:ext cx="18497550" cy="1487145"/>
          </a:xfrm>
        </p:spPr>
        <p:txBody>
          <a:bodyPr>
            <a:normAutofit fontScale="90000"/>
          </a:bodyPr>
          <a:lstStyle/>
          <a:p>
            <a:r>
              <a:rPr lang="en-US" sz="6000" spc="-300" dirty="0"/>
              <a:t>Decentralized Identifier URL Specification (</a:t>
            </a:r>
            <a:r>
              <a:rPr lang="en-US" sz="6000" spc="-300" dirty="0">
                <a:latin typeface="Consolas" panose="020B0609020204030204" pitchFamily="49" charset="0"/>
              </a:rPr>
              <a:t>did-url-spec</a:t>
            </a:r>
            <a:r>
              <a:rPr lang="en-US" sz="6000" spc="-300" dirty="0"/>
              <a:t>)</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10000"/>
          </a:bodyPr>
          <a:lstStyle/>
          <a:p>
            <a:pPr marL="514350" indent="-514350">
              <a:buFont typeface="+mj-lt"/>
              <a:buAutoNum type="arabicPeriod"/>
            </a:pPr>
            <a:r>
              <a:rPr lang="en-US" dirty="0"/>
              <a:t>W3C Decentralized Identifier specification</a:t>
            </a:r>
          </a:p>
          <a:p>
            <a:pPr marL="514350" indent="-514350">
              <a:buFont typeface="+mj-lt"/>
              <a:buAutoNum type="arabicPeriod"/>
            </a:pPr>
            <a:r>
              <a:rPr lang="en-US" dirty="0"/>
              <a:t>DID Resolvers and DID Resolution</a:t>
            </a:r>
          </a:p>
          <a:p>
            <a:pPr marL="514350" indent="-514350">
              <a:buFont typeface="+mj-lt"/>
              <a:buAutoNum type="arabicPeriod"/>
            </a:pPr>
            <a:r>
              <a:rPr lang="en-US" dirty="0"/>
              <a:t>Agent-to-Agent (A2) Communications services in the Hyperledger Indy Agent framework</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specification specifically for Decentralized Identifier URLs ...described by the </a:t>
            </a:r>
            <a:r>
              <a:rPr lang="en-US" dirty="0">
                <a:latin typeface="Consolas" panose="020B0609020204030204" pitchFamily="49" charset="0"/>
              </a:rPr>
              <a:t>did-url</a:t>
            </a:r>
            <a:r>
              <a:rPr lang="en-US" dirty="0"/>
              <a:t> grammar using the ABNF notation. </a:t>
            </a:r>
          </a:p>
          <a:p>
            <a:pPr marL="0" indent="0">
              <a:buNone/>
            </a:pPr>
            <a:r>
              <a:rPr lang="en-US" dirty="0"/>
              <a:t>For a better understanding of this terminology, read Giving Grammars Written with ABNF Notation the Respect They Deserve (https://hyperonomy.com/2019/03/11/giving-grammars-written-with-abnf-notation-the-respect-they-deserve/.</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F86A1BFF-C00E-49B5-AAC0-25E8EA7FD5F1}" type="datetime1">
              <a:rPr lang="en-CA" smtClean="0"/>
              <a:t>2019-03-25</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310615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did-url</a:t>
            </a:r>
            <a:r>
              <a:rPr lang="en-US" dirty="0"/>
              <a:t> grammar. Based on this assumption, the following </a:t>
            </a:r>
            <a:r>
              <a:rPr lang="en-US" dirty="0">
                <a:latin typeface="Consolas" panose="020B0609020204030204" pitchFamily="49" charset="0"/>
              </a:rPr>
              <a:t>did-url</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F558573A-437B-45D7-9370-5CCA4DE32B56}"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Tree>
    <p:extLst>
      <p:ext uri="{BB962C8B-B14F-4D97-AF65-F5344CB8AC3E}">
        <p14:creationId xmlns:p14="http://schemas.microsoft.com/office/powerpoint/2010/main" val="275890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`did-spec` as well as the higher-level DID user scenarios from several documents (see below) to create a comprehensive list of lower-level </a:t>
            </a:r>
            <a:r>
              <a:rPr lang="en-US" dirty="0">
                <a:latin typeface="Consolas" panose="020B0609020204030204" pitchFamily="49" charset="0"/>
              </a:rPr>
              <a:t>did-url</a:t>
            </a:r>
            <a:r>
              <a:rPr lang="en-US" dirty="0"/>
              <a:t> use cases for the </a:t>
            </a:r>
            <a:r>
              <a:rPr lang="en-US" dirty="0">
                <a:latin typeface="Consolas" panose="020B0609020204030204" pitchFamily="49" charset="0"/>
              </a:rPr>
              <a:t>did-url</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did-url</a:t>
            </a:r>
            <a:r>
              <a:rPr lang="en-US" dirty="0"/>
              <a:t> use cases which in turn can drive the design of the </a:t>
            </a:r>
            <a:r>
              <a:rPr lang="en-US" dirty="0">
                <a:latin typeface="Consolas" panose="020B0609020204030204" pitchFamily="49" charset="0"/>
              </a:rPr>
              <a:t>did-url</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did-url</a:t>
            </a:r>
            <a:r>
              <a:rPr lang="en-US" dirty="0"/>
              <a:t> grammar design to drive the implementation (i.e. ABNF source code) for the actual </a:t>
            </a:r>
            <a:r>
              <a:rPr lang="en-US" dirty="0">
                <a:latin typeface="Consolas" panose="020B0609020204030204" pitchFamily="49" charset="0"/>
              </a:rPr>
              <a:t>did-url</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did-url</a:t>
            </a:r>
            <a:r>
              <a:rPr lang="en-US" dirty="0"/>
              <a:t> grammar by testing using test cases based on the </a:t>
            </a:r>
            <a:r>
              <a:rPr lang="en-US" dirty="0">
                <a:latin typeface="Consolas" panose="020B0609020204030204" pitchFamily="49" charset="0"/>
              </a:rPr>
              <a:t>did-url</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250BB67C-2449-49F6-BDBD-5AD6AA929BE5}" type="datetime1">
              <a:rPr lang="en-CA" smtClean="0"/>
              <a:t>2019-03-25</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598486205"/>
      </p:ext>
    </p:extLst>
  </p:cSld>
  <p:clrMapOvr>
    <a:masterClrMapping/>
  </p:clrMapOvr>
</p:sld>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28336</TotalTime>
  <Words>2957</Words>
  <Application>Microsoft Office PowerPoint</Application>
  <PresentationFormat>Custom</PresentationFormat>
  <Paragraphs>476</Paragraphs>
  <Slides>63</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Consolas</vt:lpstr>
      <vt:lpstr>Gill Sans MT</vt:lpstr>
      <vt:lpstr>Koblenz Serial</vt:lpstr>
      <vt:lpstr>Gallery</vt:lpstr>
      <vt:lpstr>PowerPoint Presentation</vt:lpstr>
      <vt:lpstr>Hyperonomy Business Blockchain  Decentralized Identifier URL Specification (did-url-spec) https://github.com/mwherman2000/did-url-spec</vt:lpstr>
      <vt:lpstr>Michael Herman Independent Blockchain Architect Alberta, CANADA</vt:lpstr>
      <vt:lpstr>Status</vt:lpstr>
      <vt:lpstr>Purpose and Audience</vt:lpstr>
      <vt:lpstr>Goals and Non-goals</vt:lpstr>
      <vt:lpstr>Decentralized Identifier URL Specification (did-url-spec) User Scenarios / Applications</vt:lpstr>
      <vt:lpstr>Motivation</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Pipeline</vt:lpstr>
      <vt:lpstr>SQL Server Query Execution Flow (T-SQL Query)</vt:lpstr>
      <vt:lpstr>Soft Parse vs. Hard Parse</vt:lpstr>
      <vt:lpstr>Processing: Execution Plans (T-SQL)</vt:lpstr>
      <vt:lpstr>Processing: Execution Plans (Cypher/Neo4J) Neo4j Graph Database</vt:lpstr>
      <vt:lpstr>Generic Parsing and Processing (1/2) Sample User Scenarios</vt:lpstr>
      <vt:lpstr> did-url Parsing and Processing</vt:lpstr>
      <vt:lpstr>Generic Parsing and Processing (1/2) Sample User Scenarios</vt:lpstr>
      <vt:lpstr>Generic Parsing and Processing (2/2) DID User Scenarios</vt:lpstr>
      <vt:lpstr>Generic Parsing and Processing (repeat)</vt:lpstr>
      <vt:lpstr>DID Resolution vs. DID Dereferencing</vt:lpstr>
      <vt:lpstr> An Example</vt:lpstr>
      <vt:lpstr>did-url Service Endpoint Transformers: Use Cases </vt:lpstr>
      <vt:lpstr>did-url Service Endpoint Transformers: Examples </vt:lpstr>
      <vt:lpstr>did-url Service Endpoint Transformers: NOTES</vt:lpstr>
      <vt:lpstr> Use Case Analysis</vt:lpstr>
      <vt:lpstr>Use Case Analysis</vt:lpstr>
      <vt:lpstr>High-level did-url User Scenario Analysis</vt:lpstr>
      <vt:lpstr> Higher-Level DID User Scenarios</vt:lpstr>
      <vt:lpstr>Why Are Higher-Level DID User Scenarios NEEDED?</vt:lpstr>
      <vt:lpstr>Higher-Level DID User Scenarios</vt:lpstr>
      <vt:lpstr> Lower-Level did-url Use Cases</vt:lpstr>
      <vt:lpstr>DID Document Examples</vt:lpstr>
      <vt:lpstr>Example 16</vt:lpstr>
      <vt:lpstr>Example 16</vt:lpstr>
      <vt:lpstr>PowerPoint Presentation</vt:lpstr>
      <vt:lpstr>Lower-Level did-url Use Cases: B (superseded by H)</vt:lpstr>
      <vt:lpstr>Lower-Level did-url Use Cases: C</vt:lpstr>
      <vt:lpstr>PowerPoint Presentation</vt:lpstr>
      <vt:lpstr>Lower-Level did-url Use Cases: E</vt:lpstr>
      <vt:lpstr>Lower-Level did-url Use Cases: F</vt:lpstr>
      <vt:lpstr>Lower-Level did-url Use Cases: G</vt:lpstr>
      <vt:lpstr>Lower-Level did-url Use Cases: H</vt:lpstr>
      <vt:lpstr>Lower-Level did-url Use Cases: I</vt:lpstr>
      <vt:lpstr>Lower-Level did-url Use Cases: J</vt:lpstr>
      <vt:lpstr>Lower-Level did-url Use Cases: K</vt:lpstr>
      <vt:lpstr>Lower-Level did-url Use Cases: J</vt:lpstr>
      <vt:lpstr> Tooling</vt:lpstr>
      <vt:lpstr>Grammar-Based Automated Parser Generation</vt:lpstr>
      <vt:lpstr>Grammar Testing / Validation</vt:lpstr>
      <vt:lpstr>Impacts</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236</cp:revision>
  <dcterms:created xsi:type="dcterms:W3CDTF">2018-06-12T18:49:04Z</dcterms:created>
  <dcterms:modified xsi:type="dcterms:W3CDTF">2019-03-25T09:36:16Z</dcterms:modified>
</cp:coreProperties>
</file>